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92" r:id="rId2"/>
    <p:sldId id="410" r:id="rId3"/>
    <p:sldId id="394" r:id="rId4"/>
    <p:sldId id="411" r:id="rId5"/>
    <p:sldId id="395" r:id="rId6"/>
    <p:sldId id="396" r:id="rId7"/>
    <p:sldId id="409" r:id="rId8"/>
    <p:sldId id="397" r:id="rId9"/>
    <p:sldId id="413" r:id="rId10"/>
    <p:sldId id="398" r:id="rId11"/>
    <p:sldId id="401" r:id="rId12"/>
    <p:sldId id="402" r:id="rId13"/>
    <p:sldId id="40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E7DCF1-1827-4B75-98EC-3EEAECD0CE35}" v="8" dt="2025-06-30T17:50:15.8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0"/>
  </p:normalViewPr>
  <p:slideViewPr>
    <p:cSldViewPr snapToGrid="0">
      <p:cViewPr varScale="1">
        <p:scale>
          <a:sx n="49" d="100"/>
          <a:sy n="49" d="100"/>
        </p:scale>
        <p:origin x="1686" y="3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700" baseline="0"/>
              <a:t>7 Hospital Expense Categories: US Total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US_7_CATS_CHART!$B$2</c:f>
              <c:strCache>
                <c:ptCount val="1"/>
                <c:pt idx="0">
                  <c:v>OVERHEAD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US_7_CATS_CHART!$C$1:$O$1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US_7_CATS_CHART!$C$2:$O$2</c:f>
              <c:numCache>
                <c:formatCode>_(* #,##0_);_(* \(#,##0\);_(* "-"??_);_(@_)</c:formatCode>
                <c:ptCount val="13"/>
                <c:pt idx="0">
                  <c:v>246262647780</c:v>
                </c:pt>
                <c:pt idx="1">
                  <c:v>257253758485</c:v>
                </c:pt>
                <c:pt idx="2">
                  <c:v>266725413064</c:v>
                </c:pt>
                <c:pt idx="3">
                  <c:v>278126409990</c:v>
                </c:pt>
                <c:pt idx="4">
                  <c:v>293956282887</c:v>
                </c:pt>
                <c:pt idx="5">
                  <c:v>305666920970</c:v>
                </c:pt>
                <c:pt idx="6">
                  <c:v>314460111901</c:v>
                </c:pt>
                <c:pt idx="7">
                  <c:v>329417354717</c:v>
                </c:pt>
                <c:pt idx="8">
                  <c:v>345139405464</c:v>
                </c:pt>
                <c:pt idx="9">
                  <c:v>364228634662</c:v>
                </c:pt>
                <c:pt idx="10">
                  <c:v>380419130368</c:v>
                </c:pt>
                <c:pt idx="11">
                  <c:v>400695928891</c:v>
                </c:pt>
                <c:pt idx="12">
                  <c:v>395724872361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2D-4194-8D0E-93CE51790EA4}"/>
            </c:ext>
          </c:extLst>
        </c:ser>
        <c:ser>
          <c:idx val="1"/>
          <c:order val="1"/>
          <c:tx>
            <c:strRef>
              <c:f>US_7_CATS_CHART!$B$3</c:f>
              <c:strCache>
                <c:ptCount val="1"/>
                <c:pt idx="0">
                  <c:v>INPATIENT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US_7_CATS_CHART!$C$1:$O$1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US_7_CATS_CHART!$C$3:$O$3</c:f>
              <c:numCache>
                <c:formatCode>_(* #,##0_);_(* \(#,##0\);_(* "-"??_);_(@_)</c:formatCode>
                <c:ptCount val="13"/>
                <c:pt idx="0">
                  <c:v>90141119131</c:v>
                </c:pt>
                <c:pt idx="1">
                  <c:v>92312679425</c:v>
                </c:pt>
                <c:pt idx="2">
                  <c:v>93034093011</c:v>
                </c:pt>
                <c:pt idx="3">
                  <c:v>95280678382</c:v>
                </c:pt>
                <c:pt idx="4">
                  <c:v>100760126112</c:v>
                </c:pt>
                <c:pt idx="5">
                  <c:v>105326684867</c:v>
                </c:pt>
                <c:pt idx="6">
                  <c:v>109025273080</c:v>
                </c:pt>
                <c:pt idx="7">
                  <c:v>113184746784</c:v>
                </c:pt>
                <c:pt idx="8">
                  <c:v>117037877701</c:v>
                </c:pt>
                <c:pt idx="9">
                  <c:v>125538588119</c:v>
                </c:pt>
                <c:pt idx="10">
                  <c:v>147214632015</c:v>
                </c:pt>
                <c:pt idx="11">
                  <c:v>158247825938</c:v>
                </c:pt>
                <c:pt idx="12">
                  <c:v>146992222210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2D-4194-8D0E-93CE51790EA4}"/>
            </c:ext>
          </c:extLst>
        </c:ser>
        <c:ser>
          <c:idx val="2"/>
          <c:order val="2"/>
          <c:tx>
            <c:strRef>
              <c:f>US_7_CATS_CHART!$B$4</c:f>
              <c:strCache>
                <c:ptCount val="1"/>
                <c:pt idx="0">
                  <c:v>ANCILLARY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US_7_CATS_CHART!$C$1:$O$1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US_7_CATS_CHART!$C$4:$O$4</c:f>
              <c:numCache>
                <c:formatCode>_(* #,##0_);_(* \(#,##0\);_(* "-"??_);_(@_)</c:formatCode>
                <c:ptCount val="13"/>
                <c:pt idx="0">
                  <c:v>196674287876</c:v>
                </c:pt>
                <c:pt idx="1">
                  <c:v>202921983194</c:v>
                </c:pt>
                <c:pt idx="2">
                  <c:v>208728384808</c:v>
                </c:pt>
                <c:pt idx="3">
                  <c:v>217895275399</c:v>
                </c:pt>
                <c:pt idx="4">
                  <c:v>231759095868</c:v>
                </c:pt>
                <c:pt idx="5">
                  <c:v>243980836007</c:v>
                </c:pt>
                <c:pt idx="6">
                  <c:v>254502387408</c:v>
                </c:pt>
                <c:pt idx="7">
                  <c:v>268094462786</c:v>
                </c:pt>
                <c:pt idx="8">
                  <c:v>276474559280</c:v>
                </c:pt>
                <c:pt idx="9">
                  <c:v>288324969156</c:v>
                </c:pt>
                <c:pt idx="10">
                  <c:v>319699709504</c:v>
                </c:pt>
                <c:pt idx="11">
                  <c:v>344151144593</c:v>
                </c:pt>
                <c:pt idx="12">
                  <c:v>343037878829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02D-4194-8D0E-93CE51790EA4}"/>
            </c:ext>
          </c:extLst>
        </c:ser>
        <c:ser>
          <c:idx val="3"/>
          <c:order val="3"/>
          <c:tx>
            <c:strRef>
              <c:f>US_7_CATS_CHART!$B$5</c:f>
              <c:strCache>
                <c:ptCount val="1"/>
                <c:pt idx="0">
                  <c:v>OUTPATIENT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numRef>
              <c:f>US_7_CATS_CHART!$C$1:$O$1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US_7_CATS_CHART!$C$5:$O$5</c:f>
              <c:numCache>
                <c:formatCode>_(* #,##0_);_(* \(#,##0\);_(* "-"??_);_(@_)</c:formatCode>
                <c:ptCount val="13"/>
                <c:pt idx="0">
                  <c:v>35584054225</c:v>
                </c:pt>
                <c:pt idx="1">
                  <c:v>38292178981</c:v>
                </c:pt>
                <c:pt idx="2">
                  <c:v>40335536401</c:v>
                </c:pt>
                <c:pt idx="3">
                  <c:v>43300388886</c:v>
                </c:pt>
                <c:pt idx="4">
                  <c:v>46984465588</c:v>
                </c:pt>
                <c:pt idx="5">
                  <c:v>49860007167</c:v>
                </c:pt>
                <c:pt idx="6">
                  <c:v>53079623858</c:v>
                </c:pt>
                <c:pt idx="7">
                  <c:v>56604717993</c:v>
                </c:pt>
                <c:pt idx="8">
                  <c:v>59300285703</c:v>
                </c:pt>
                <c:pt idx="9">
                  <c:v>62911653731</c:v>
                </c:pt>
                <c:pt idx="10">
                  <c:v>70764370007</c:v>
                </c:pt>
                <c:pt idx="11">
                  <c:v>78672820978</c:v>
                </c:pt>
                <c:pt idx="12">
                  <c:v>77780830466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02D-4194-8D0E-93CE51790EA4}"/>
            </c:ext>
          </c:extLst>
        </c:ser>
        <c:ser>
          <c:idx val="4"/>
          <c:order val="4"/>
          <c:tx>
            <c:strRef>
              <c:f>US_7_CATS_CHART!$B$6</c:f>
              <c:strCache>
                <c:ptCount val="1"/>
                <c:pt idx="0">
                  <c:v>OTHER_REIMB_CC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US_7_CATS_CHART!$C$1:$O$1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US_7_CATS_CHART!$C$6:$O$6</c:f>
              <c:numCache>
                <c:formatCode>_(* #,##0_);_(* \(#,##0\);_(* "-"??_);_(@_)</c:formatCode>
                <c:ptCount val="13"/>
                <c:pt idx="0">
                  <c:v>4899372350</c:v>
                </c:pt>
                <c:pt idx="1">
                  <c:v>4972000030</c:v>
                </c:pt>
                <c:pt idx="2">
                  <c:v>4903790234</c:v>
                </c:pt>
                <c:pt idx="3">
                  <c:v>4924900361</c:v>
                </c:pt>
                <c:pt idx="4">
                  <c:v>4983633675</c:v>
                </c:pt>
                <c:pt idx="5">
                  <c:v>5143726510</c:v>
                </c:pt>
                <c:pt idx="6">
                  <c:v>5093771408</c:v>
                </c:pt>
                <c:pt idx="7">
                  <c:v>5180370467</c:v>
                </c:pt>
                <c:pt idx="8">
                  <c:v>5241115868</c:v>
                </c:pt>
                <c:pt idx="9">
                  <c:v>5314933833</c:v>
                </c:pt>
                <c:pt idx="10">
                  <c:v>5408828822</c:v>
                </c:pt>
                <c:pt idx="11">
                  <c:v>5518288194</c:v>
                </c:pt>
                <c:pt idx="12">
                  <c:v>5450528874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02D-4194-8D0E-93CE51790EA4}"/>
            </c:ext>
          </c:extLst>
        </c:ser>
        <c:ser>
          <c:idx val="5"/>
          <c:order val="5"/>
          <c:tx>
            <c:strRef>
              <c:f>US_7_CATS_CHART!$B$7</c:f>
              <c:strCache>
                <c:ptCount val="1"/>
                <c:pt idx="0">
                  <c:v>SPEC_PUR_CC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US_7_CATS_CHART!$C$1:$O$1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US_7_CATS_CHART!$C$7:$O$7</c:f>
              <c:numCache>
                <c:formatCode>_(* #,##0_);_(* \(#,##0\);_(* "-"??_);_(@_)</c:formatCode>
                <c:ptCount val="13"/>
                <c:pt idx="0">
                  <c:v>2885482617</c:v>
                </c:pt>
                <c:pt idx="1">
                  <c:v>2935753197</c:v>
                </c:pt>
                <c:pt idx="2">
                  <c:v>3060069569</c:v>
                </c:pt>
                <c:pt idx="3">
                  <c:v>3186738615</c:v>
                </c:pt>
                <c:pt idx="4">
                  <c:v>3383429786</c:v>
                </c:pt>
                <c:pt idx="5">
                  <c:v>3624921194</c:v>
                </c:pt>
                <c:pt idx="6">
                  <c:v>3859643894</c:v>
                </c:pt>
                <c:pt idx="7">
                  <c:v>4134670725</c:v>
                </c:pt>
                <c:pt idx="8">
                  <c:v>4398539966</c:v>
                </c:pt>
                <c:pt idx="9">
                  <c:v>4592642929</c:v>
                </c:pt>
                <c:pt idx="10">
                  <c:v>4801606451</c:v>
                </c:pt>
                <c:pt idx="11">
                  <c:v>5364125388</c:v>
                </c:pt>
                <c:pt idx="12">
                  <c:v>5595984770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02D-4194-8D0E-93CE51790EA4}"/>
            </c:ext>
          </c:extLst>
        </c:ser>
        <c:ser>
          <c:idx val="6"/>
          <c:order val="6"/>
          <c:tx>
            <c:strRef>
              <c:f>US_7_CATS_CHART!$B$8</c:f>
              <c:strCache>
                <c:ptCount val="1"/>
                <c:pt idx="0">
                  <c:v>NON-REIMB_CC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cat>
            <c:numRef>
              <c:f>US_7_CATS_CHART!$C$1:$O$1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US_7_CATS_CHART!$C$8:$O$8</c:f>
              <c:numCache>
                <c:formatCode>_(* #,##0_);_(* \(#,##0\);_(* "-"??_);_(@_)</c:formatCode>
                <c:ptCount val="13"/>
                <c:pt idx="0">
                  <c:v>32689771203</c:v>
                </c:pt>
                <c:pt idx="1">
                  <c:v>34505750275</c:v>
                </c:pt>
                <c:pt idx="2">
                  <c:v>37456358851</c:v>
                </c:pt>
                <c:pt idx="3">
                  <c:v>41209221188</c:v>
                </c:pt>
                <c:pt idx="4">
                  <c:v>44452932554</c:v>
                </c:pt>
                <c:pt idx="5">
                  <c:v>47046333739</c:v>
                </c:pt>
                <c:pt idx="6">
                  <c:v>49363371814</c:v>
                </c:pt>
                <c:pt idx="7">
                  <c:v>50065907591</c:v>
                </c:pt>
                <c:pt idx="8">
                  <c:v>52110669439</c:v>
                </c:pt>
                <c:pt idx="9">
                  <c:v>54118164985</c:v>
                </c:pt>
                <c:pt idx="10">
                  <c:v>58064474332</c:v>
                </c:pt>
                <c:pt idx="11">
                  <c:v>64010491828</c:v>
                </c:pt>
                <c:pt idx="12">
                  <c:v>67736520065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02D-4194-8D0E-93CE51790E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26580799"/>
        <c:axId val="1226581279"/>
      </c:areaChart>
      <c:catAx>
        <c:axId val="1226580799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6581279"/>
        <c:crosses val="autoZero"/>
        <c:auto val="1"/>
        <c:lblAlgn val="ctr"/>
        <c:lblOffset val="100"/>
        <c:noMultiLvlLbl val="0"/>
      </c:catAx>
      <c:valAx>
        <c:axId val="12265812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6580799"/>
        <c:crosses val="autoZero"/>
        <c:crossBetween val="midCat"/>
        <c:dispUnits>
          <c:builtInUnit val="trillions"/>
          <c:dispUnitsLbl>
            <c:layout>
              <c:manualLayout>
                <c:xMode val="edge"/>
                <c:yMode val="edge"/>
                <c:x val="3.0555555555555555E-2"/>
                <c:y val="0.31060185185185185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b="1" i="0" baseline="0">
          <a:solidFill>
            <a:schemeClr val="tx1">
              <a:lumMod val="95000"/>
              <a:lumOff val="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1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700" baseline="0"/>
              <a:t>7 Hospital Expense Categories: RI Total</a:t>
            </a:r>
          </a:p>
        </c:rich>
      </c:tx>
      <c:layout>
        <c:manualLayout>
          <c:xMode val="edge"/>
          <c:yMode val="edge"/>
          <c:x val="0.13535411198600175"/>
          <c:y val="1.38888888888888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1" i="0" u="none" strike="noStrike" kern="1200" spc="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areaChart>
        <c:grouping val="stacked"/>
        <c:varyColors val="0"/>
        <c:ser>
          <c:idx val="0"/>
          <c:order val="0"/>
          <c:tx>
            <c:strRef>
              <c:f>RI_7CATS_CHART!$B$2</c:f>
              <c:strCache>
                <c:ptCount val="1"/>
                <c:pt idx="0">
                  <c:v>OVERHEAD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RI_7CATS_CHART!$C$1:$O$1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RI_7CATS_CHART!$C$2:$O$2</c:f>
              <c:numCache>
                <c:formatCode>_(* #,##0_);_(* \(#,##0\);_(* "-"??_);_(@_)</c:formatCode>
                <c:ptCount val="13"/>
                <c:pt idx="0">
                  <c:v>1171677524</c:v>
                </c:pt>
                <c:pt idx="1">
                  <c:v>1182797015</c:v>
                </c:pt>
                <c:pt idx="2">
                  <c:v>1236271477</c:v>
                </c:pt>
                <c:pt idx="3">
                  <c:v>1250893786</c:v>
                </c:pt>
                <c:pt idx="4">
                  <c:v>1313005776</c:v>
                </c:pt>
                <c:pt idx="5">
                  <c:v>1399134932</c:v>
                </c:pt>
                <c:pt idx="6">
                  <c:v>1412451933</c:v>
                </c:pt>
                <c:pt idx="7">
                  <c:v>1468293470</c:v>
                </c:pt>
                <c:pt idx="8">
                  <c:v>1527750836</c:v>
                </c:pt>
                <c:pt idx="9">
                  <c:v>1617082186</c:v>
                </c:pt>
                <c:pt idx="10">
                  <c:v>1712098532</c:v>
                </c:pt>
                <c:pt idx="11">
                  <c:v>1748597803</c:v>
                </c:pt>
                <c:pt idx="12">
                  <c:v>1859135399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79-4135-946C-899065D822C8}"/>
            </c:ext>
          </c:extLst>
        </c:ser>
        <c:ser>
          <c:idx val="1"/>
          <c:order val="1"/>
          <c:tx>
            <c:strRef>
              <c:f>RI_7CATS_CHART!$B$3</c:f>
              <c:strCache>
                <c:ptCount val="1"/>
                <c:pt idx="0">
                  <c:v>INPATIENT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RI_7CATS_CHART!$C$1:$O$1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RI_7CATS_CHART!$C$3:$O$3</c:f>
              <c:numCache>
                <c:formatCode>_(* #,##0_);_(* \(#,##0\);_(* "-"??_);_(@_)</c:formatCode>
                <c:ptCount val="13"/>
                <c:pt idx="0">
                  <c:v>345359038</c:v>
                </c:pt>
                <c:pt idx="1">
                  <c:v>338202180</c:v>
                </c:pt>
                <c:pt idx="2">
                  <c:v>329976026</c:v>
                </c:pt>
                <c:pt idx="3">
                  <c:v>315578345</c:v>
                </c:pt>
                <c:pt idx="4">
                  <c:v>356289586</c:v>
                </c:pt>
                <c:pt idx="5">
                  <c:v>345892881</c:v>
                </c:pt>
                <c:pt idx="6">
                  <c:v>348476068</c:v>
                </c:pt>
                <c:pt idx="7">
                  <c:v>348946367</c:v>
                </c:pt>
                <c:pt idx="8">
                  <c:v>362864954</c:v>
                </c:pt>
                <c:pt idx="9">
                  <c:v>367268987</c:v>
                </c:pt>
                <c:pt idx="10">
                  <c:v>414928015</c:v>
                </c:pt>
                <c:pt idx="11">
                  <c:v>442208835</c:v>
                </c:pt>
                <c:pt idx="12">
                  <c:v>433672714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479-4135-946C-899065D822C8}"/>
            </c:ext>
          </c:extLst>
        </c:ser>
        <c:ser>
          <c:idx val="2"/>
          <c:order val="2"/>
          <c:tx>
            <c:strRef>
              <c:f>RI_7CATS_CHART!$B$4</c:f>
              <c:strCache>
                <c:ptCount val="1"/>
                <c:pt idx="0">
                  <c:v>ANCILLARY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RI_7CATS_CHART!$C$1:$O$1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RI_7CATS_CHART!$C$4:$O$4</c:f>
              <c:numCache>
                <c:formatCode>_(* #,##0_);_(* \(#,##0\);_(* "-"??_);_(@_)</c:formatCode>
                <c:ptCount val="13"/>
                <c:pt idx="0">
                  <c:v>672333837</c:v>
                </c:pt>
                <c:pt idx="1">
                  <c:v>685562795</c:v>
                </c:pt>
                <c:pt idx="2">
                  <c:v>698460829</c:v>
                </c:pt>
                <c:pt idx="3">
                  <c:v>630711935</c:v>
                </c:pt>
                <c:pt idx="4">
                  <c:v>738699435</c:v>
                </c:pt>
                <c:pt idx="5">
                  <c:v>776905034</c:v>
                </c:pt>
                <c:pt idx="6">
                  <c:v>783675747</c:v>
                </c:pt>
                <c:pt idx="7">
                  <c:v>785069447</c:v>
                </c:pt>
                <c:pt idx="8">
                  <c:v>827343545</c:v>
                </c:pt>
                <c:pt idx="9">
                  <c:v>805380295</c:v>
                </c:pt>
                <c:pt idx="10">
                  <c:v>876244121</c:v>
                </c:pt>
                <c:pt idx="11">
                  <c:v>902622351</c:v>
                </c:pt>
                <c:pt idx="12">
                  <c:v>967169450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479-4135-946C-899065D822C8}"/>
            </c:ext>
          </c:extLst>
        </c:ser>
        <c:ser>
          <c:idx val="3"/>
          <c:order val="3"/>
          <c:tx>
            <c:strRef>
              <c:f>RI_7CATS_CHART!$B$5</c:f>
              <c:strCache>
                <c:ptCount val="1"/>
                <c:pt idx="0">
                  <c:v>OUTPATIENT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numRef>
              <c:f>RI_7CATS_CHART!$C$1:$O$1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RI_7CATS_CHART!$C$5:$O$5</c:f>
              <c:numCache>
                <c:formatCode>_(* #,##0_);_(* \(#,##0\);_(* "-"??_);_(@_)</c:formatCode>
                <c:ptCount val="13"/>
                <c:pt idx="0">
                  <c:v>127239200</c:v>
                </c:pt>
                <c:pt idx="1">
                  <c:v>127252918</c:v>
                </c:pt>
                <c:pt idx="2">
                  <c:v>140436051</c:v>
                </c:pt>
                <c:pt idx="3">
                  <c:v>152128394</c:v>
                </c:pt>
                <c:pt idx="4">
                  <c:v>171129579</c:v>
                </c:pt>
                <c:pt idx="5">
                  <c:v>179625526</c:v>
                </c:pt>
                <c:pt idx="6">
                  <c:v>194996436</c:v>
                </c:pt>
                <c:pt idx="7">
                  <c:v>192975960</c:v>
                </c:pt>
                <c:pt idx="8">
                  <c:v>219739279</c:v>
                </c:pt>
                <c:pt idx="9">
                  <c:v>231574689</c:v>
                </c:pt>
                <c:pt idx="10">
                  <c:v>248507943</c:v>
                </c:pt>
                <c:pt idx="11">
                  <c:v>299714416</c:v>
                </c:pt>
                <c:pt idx="12">
                  <c:v>300396871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479-4135-946C-899065D822C8}"/>
            </c:ext>
          </c:extLst>
        </c:ser>
        <c:ser>
          <c:idx val="4"/>
          <c:order val="4"/>
          <c:tx>
            <c:strRef>
              <c:f>RI_7CATS_CHART!$B$6</c:f>
              <c:strCache>
                <c:ptCount val="1"/>
                <c:pt idx="0">
                  <c:v>OTHER_REIMB_CC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cat>
            <c:numRef>
              <c:f>RI_7CATS_CHART!$C$1:$O$1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RI_7CATS_CHART!$C$6:$O$6</c:f>
              <c:numCache>
                <c:formatCode>_(* #,##0_);_(* \(#,##0\);_(* "-"??_);_(@_)</c:formatCode>
                <c:ptCount val="13"/>
                <c:pt idx="0">
                  <c:v>13931594</c:v>
                </c:pt>
                <c:pt idx="1">
                  <c:v>14502588</c:v>
                </c:pt>
                <c:pt idx="2">
                  <c:v>14990838</c:v>
                </c:pt>
                <c:pt idx="3">
                  <c:v>10079477</c:v>
                </c:pt>
                <c:pt idx="4">
                  <c:v>8790613</c:v>
                </c:pt>
                <c:pt idx="5">
                  <c:v>8254870</c:v>
                </c:pt>
                <c:pt idx="6">
                  <c:v>8005528</c:v>
                </c:pt>
                <c:pt idx="7">
                  <c:v>4445779</c:v>
                </c:pt>
                <c:pt idx="8">
                  <c:v>3327870</c:v>
                </c:pt>
                <c:pt idx="9">
                  <c:v>4430262</c:v>
                </c:pt>
                <c:pt idx="10">
                  <c:v>4545260</c:v>
                </c:pt>
                <c:pt idx="11">
                  <c:v>5667146</c:v>
                </c:pt>
                <c:pt idx="12">
                  <c:v>5807531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479-4135-946C-899065D822C8}"/>
            </c:ext>
          </c:extLst>
        </c:ser>
        <c:ser>
          <c:idx val="5"/>
          <c:order val="5"/>
          <c:tx>
            <c:strRef>
              <c:f>RI_7CATS_CHART!$B$7</c:f>
              <c:strCache>
                <c:ptCount val="1"/>
                <c:pt idx="0">
                  <c:v>SPEC_PUR_CC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RI_7CATS_CHART!$C$1:$O$1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RI_7CATS_CHART!$C$7:$O$7</c:f>
              <c:numCache>
                <c:formatCode>_(* #,##0_);_(* \(#,##0\);_(* "-"??_);_(@_)</c:formatCode>
                <c:ptCount val="13"/>
                <c:pt idx="0">
                  <c:v>1703196</c:v>
                </c:pt>
                <c:pt idx="1">
                  <c:v>2067712</c:v>
                </c:pt>
                <c:pt idx="2">
                  <c:v>2443330</c:v>
                </c:pt>
                <c:pt idx="3">
                  <c:v>2412180</c:v>
                </c:pt>
                <c:pt idx="4">
                  <c:v>2217381</c:v>
                </c:pt>
                <c:pt idx="5">
                  <c:v>2023031</c:v>
                </c:pt>
                <c:pt idx="6">
                  <c:v>2084532</c:v>
                </c:pt>
                <c:pt idx="7">
                  <c:v>1761923</c:v>
                </c:pt>
                <c:pt idx="8">
                  <c:v>2986684</c:v>
                </c:pt>
                <c:pt idx="9">
                  <c:v>2360341</c:v>
                </c:pt>
                <c:pt idx="10">
                  <c:v>1791792</c:v>
                </c:pt>
                <c:pt idx="11">
                  <c:v>1741618</c:v>
                </c:pt>
                <c:pt idx="12">
                  <c:v>2868937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479-4135-946C-899065D822C8}"/>
            </c:ext>
          </c:extLst>
        </c:ser>
        <c:ser>
          <c:idx val="6"/>
          <c:order val="6"/>
          <c:tx>
            <c:strRef>
              <c:f>RI_7CATS_CHART!$B$8</c:f>
              <c:strCache>
                <c:ptCount val="1"/>
                <c:pt idx="0">
                  <c:v>NON-REIMB_CC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cat>
            <c:numRef>
              <c:f>RI_7CATS_CHART!$C$1:$O$1</c:f>
              <c:numCache>
                <c:formatCode>General</c:formatCode>
                <c:ptCount val="1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</c:numCache>
            </c:numRef>
          </c:cat>
          <c:val>
            <c:numRef>
              <c:f>RI_7CATS_CHART!$C$8:$O$8</c:f>
              <c:numCache>
                <c:formatCode>_(* #,##0_);_(* \(#,##0\);_(* "-"??_);_(@_)</c:formatCode>
                <c:ptCount val="13"/>
                <c:pt idx="0">
                  <c:v>180076146</c:v>
                </c:pt>
                <c:pt idx="1">
                  <c:v>198449843</c:v>
                </c:pt>
                <c:pt idx="2">
                  <c:v>204969695</c:v>
                </c:pt>
                <c:pt idx="3">
                  <c:v>196330935</c:v>
                </c:pt>
                <c:pt idx="4">
                  <c:v>235091283</c:v>
                </c:pt>
                <c:pt idx="5">
                  <c:v>226137470</c:v>
                </c:pt>
                <c:pt idx="6">
                  <c:v>259704201</c:v>
                </c:pt>
                <c:pt idx="7">
                  <c:v>256930566</c:v>
                </c:pt>
                <c:pt idx="8">
                  <c:v>265124749</c:v>
                </c:pt>
                <c:pt idx="9">
                  <c:v>273782452</c:v>
                </c:pt>
                <c:pt idx="10">
                  <c:v>305545854</c:v>
                </c:pt>
                <c:pt idx="11">
                  <c:v>291524619</c:v>
                </c:pt>
                <c:pt idx="12">
                  <c:v>333847749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479-4135-946C-899065D822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57013647"/>
        <c:axId val="1357014127"/>
      </c:areaChart>
      <c:catAx>
        <c:axId val="135701364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57014127"/>
        <c:crosses val="autoZero"/>
        <c:auto val="1"/>
        <c:lblAlgn val="ctr"/>
        <c:lblOffset val="100"/>
        <c:noMultiLvlLbl val="0"/>
      </c:catAx>
      <c:valAx>
        <c:axId val="13570141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57013647"/>
        <c:crosses val="autoZero"/>
        <c:crossBetween val="midCat"/>
        <c:dispUnits>
          <c:builtInUnit val="billions"/>
          <c:dispUnitsLbl>
            <c:layout>
              <c:manualLayout>
                <c:xMode val="edge"/>
                <c:yMode val="edge"/>
                <c:x val="2.5000000000000001E-2"/>
                <c:y val="0.34300925925925929"/>
              </c:manualLayout>
            </c:layout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b="1" i="0" baseline="0">
          <a:solidFill>
            <a:schemeClr val="tx1">
              <a:lumMod val="95000"/>
              <a:lumOff val="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 w="25400">
          <a:noFill/>
        </a:ln>
        <a:effectLst/>
      </c:spPr>
    </c:plotArea>
    <c:legend>
      <c:legendPos val="r"/>
      <c:layout>
        <c:manualLayout>
          <c:xMode val="edge"/>
          <c:yMode val="edge"/>
          <c:x val="0.61875258490415974"/>
          <c:y val="0.15428277194517351"/>
          <c:w val="0.35700503062117228"/>
          <c:h val="0.6668626968503936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200" b="1" i="0" baseline="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NHE_PIE_CHART!$B$1</c:f>
              <c:strCache>
                <c:ptCount val="1"/>
                <c:pt idx="0">
                  <c:v>Share of NHE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32A-4A63-BDFA-1A2B78246EC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32A-4A63-BDFA-1A2B78246EC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32A-4A63-BDFA-1A2B78246EC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32A-4A63-BDFA-1A2B78246EC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32A-4A63-BDFA-1A2B78246EC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32A-4A63-BDFA-1A2B78246EC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32A-4A63-BDFA-1A2B78246EC4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032A-4A63-BDFA-1A2B78246EC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NHE_PIE_CHART!$A$2:$A$9</c:f>
              <c:strCache>
                <c:ptCount val="8"/>
                <c:pt idx="0">
                  <c:v>Hospitals</c:v>
                </c:pt>
                <c:pt idx="1">
                  <c:v>Physicians &amp; Clinics</c:v>
                </c:pt>
                <c:pt idx="2">
                  <c:v>Retail prescription drugs</c:v>
                </c:pt>
                <c:pt idx="3">
                  <c:v>Nursing care</c:v>
                </c:pt>
                <c:pt idx="4">
                  <c:v>Dental</c:v>
                </c:pt>
                <c:pt idx="5">
                  <c:v>Home health care</c:v>
                </c:pt>
                <c:pt idx="6">
                  <c:v>Other health</c:v>
                </c:pt>
                <c:pt idx="7">
                  <c:v>Other professional services</c:v>
                </c:pt>
              </c:strCache>
            </c:strRef>
          </c:cat>
          <c:val>
            <c:numRef>
              <c:f>NHE_PIE_CHART!$B$2:$B$9</c:f>
              <c:numCache>
                <c:formatCode>General</c:formatCode>
                <c:ptCount val="8"/>
                <c:pt idx="0">
                  <c:v>31.2</c:v>
                </c:pt>
                <c:pt idx="1">
                  <c:v>20.100000000000001</c:v>
                </c:pt>
                <c:pt idx="2">
                  <c:v>9.1999999999999993</c:v>
                </c:pt>
                <c:pt idx="3">
                  <c:v>4.3</c:v>
                </c:pt>
                <c:pt idx="4">
                  <c:v>3.6</c:v>
                </c:pt>
                <c:pt idx="5">
                  <c:v>3</c:v>
                </c:pt>
                <c:pt idx="6">
                  <c:v>25.2</c:v>
                </c:pt>
                <c:pt idx="7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032A-4A63-BDFA-1A2B78246EC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875258490415974"/>
          <c:y val="0.15428277194517351"/>
          <c:w val="0.35700503062117228"/>
          <c:h val="0.66686269685039368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tx1">
          <a:lumMod val="95000"/>
          <a:lumOff val="5000"/>
        </a:schemeClr>
      </a:solidFill>
      <a:round/>
    </a:ln>
    <a:effectLst/>
  </c:spPr>
  <c:txPr>
    <a:bodyPr/>
    <a:lstStyle/>
    <a:p>
      <a:pPr>
        <a:defRPr sz="1200" b="1" i="0" baseline="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04A-461B-A89E-08CFE9E84BC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4A-461B-A89E-08CFE9E84BC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04A-461B-A89E-08CFE9E84BC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04A-461B-A89E-08CFE9E84BC0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'A2_LG+SG_1-11_CROSS(12.3)'!$N$24:$N$27</c:f>
              <c:strCache>
                <c:ptCount val="4"/>
                <c:pt idx="0">
                  <c:v>TOTAL HOSPITAL</c:v>
                </c:pt>
                <c:pt idx="1">
                  <c:v>TOTAL PROFESSIONAL</c:v>
                </c:pt>
                <c:pt idx="2">
                  <c:v>RX</c:v>
                </c:pt>
                <c:pt idx="3">
                  <c:v>Other</c:v>
                </c:pt>
              </c:strCache>
            </c:strRef>
          </c:cat>
          <c:val>
            <c:numRef>
              <c:f>'A2_LG+SG_1-11_CROSS(12.3)'!$O$24:$O$27</c:f>
              <c:numCache>
                <c:formatCode>0%</c:formatCode>
                <c:ptCount val="4"/>
                <c:pt idx="0">
                  <c:v>0.50458570732398589</c:v>
                </c:pt>
                <c:pt idx="1">
                  <c:v>0.27338989202362685</c:v>
                </c:pt>
                <c:pt idx="2">
                  <c:v>0.18508936698955061</c:v>
                </c:pt>
                <c:pt idx="3">
                  <c:v>3.6935033662836556E-2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04A-461B-A89E-08CFE9E84B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95000"/>
          <a:lumOff val="5000"/>
        </a:schemeClr>
      </a:solidFill>
      <a:round/>
    </a:ln>
    <a:effectLst/>
  </c:spPr>
  <c:txPr>
    <a:bodyPr/>
    <a:lstStyle/>
    <a:p>
      <a:pPr>
        <a:defRPr sz="1200" b="1" i="0" baseline="0">
          <a:solidFill>
            <a:schemeClr val="tx1">
              <a:lumMod val="95000"/>
              <a:lumOff val="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'CL_RI_2010-2022'!$D$2:$E$2</c:f>
              <c:strCache>
                <c:ptCount val="2"/>
                <c:pt idx="0">
                  <c:v>Members</c:v>
                </c:pt>
                <c:pt idx="1">
                  <c:v>Large Group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'CL_RI_2010-2022'!$F$1:$R$1</c:f>
              <c:strCach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strCache>
            </c:strRef>
          </c:cat>
          <c:val>
            <c:numRef>
              <c:f>'CL_RI_2010-2022'!$F$2:$R$2</c:f>
              <c:numCache>
                <c:formatCode>_(* #,##0_);_(* \(#,##0\);_(* "-"??_);_(@_)</c:formatCode>
                <c:ptCount val="13"/>
                <c:pt idx="0">
                  <c:v>183598</c:v>
                </c:pt>
                <c:pt idx="1">
                  <c:v>183050</c:v>
                </c:pt>
                <c:pt idx="2">
                  <c:v>177055</c:v>
                </c:pt>
                <c:pt idx="3">
                  <c:v>179145</c:v>
                </c:pt>
                <c:pt idx="4">
                  <c:v>150633</c:v>
                </c:pt>
                <c:pt idx="5">
                  <c:v>142804</c:v>
                </c:pt>
                <c:pt idx="6">
                  <c:v>142932</c:v>
                </c:pt>
                <c:pt idx="7">
                  <c:v>137634</c:v>
                </c:pt>
                <c:pt idx="8">
                  <c:v>130010</c:v>
                </c:pt>
                <c:pt idx="9">
                  <c:v>122932</c:v>
                </c:pt>
                <c:pt idx="10">
                  <c:v>114725</c:v>
                </c:pt>
                <c:pt idx="11">
                  <c:v>110626</c:v>
                </c:pt>
                <c:pt idx="12">
                  <c:v>104215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24-4669-BBD9-59F8F64C568C}"/>
            </c:ext>
          </c:extLst>
        </c:ser>
        <c:ser>
          <c:idx val="1"/>
          <c:order val="1"/>
          <c:tx>
            <c:strRef>
              <c:f>'CL_RI_2010-2022'!$D$3:$E$3</c:f>
              <c:strCache>
                <c:ptCount val="2"/>
                <c:pt idx="0">
                  <c:v>Members</c:v>
                </c:pt>
                <c:pt idx="1">
                  <c:v>Small Group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'CL_RI_2010-2022'!$F$1:$R$1</c:f>
              <c:strCach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strCache>
            </c:strRef>
          </c:cat>
          <c:val>
            <c:numRef>
              <c:f>'CL_RI_2010-2022'!$F$3:$R$3</c:f>
              <c:numCache>
                <c:formatCode>_(* #,##0_);_(* \(#,##0\);_(* "-"??_);_(@_)</c:formatCode>
                <c:ptCount val="13"/>
                <c:pt idx="0">
                  <c:v>102121</c:v>
                </c:pt>
                <c:pt idx="1">
                  <c:v>89956</c:v>
                </c:pt>
                <c:pt idx="2">
                  <c:v>82855</c:v>
                </c:pt>
                <c:pt idx="3">
                  <c:v>77949</c:v>
                </c:pt>
                <c:pt idx="4">
                  <c:v>65043</c:v>
                </c:pt>
                <c:pt idx="5">
                  <c:v>60369</c:v>
                </c:pt>
                <c:pt idx="6">
                  <c:v>55936</c:v>
                </c:pt>
                <c:pt idx="7">
                  <c:v>56366</c:v>
                </c:pt>
                <c:pt idx="8">
                  <c:v>52781</c:v>
                </c:pt>
                <c:pt idx="9">
                  <c:v>50889</c:v>
                </c:pt>
                <c:pt idx="10">
                  <c:v>48677</c:v>
                </c:pt>
                <c:pt idx="11">
                  <c:v>48021</c:v>
                </c:pt>
                <c:pt idx="12">
                  <c:v>47755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24-4669-BBD9-59F8F64C5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80511247"/>
        <c:axId val="1780513647"/>
      </c:lineChart>
      <c:catAx>
        <c:axId val="17805112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0513647"/>
        <c:crosses val="autoZero"/>
        <c:auto val="1"/>
        <c:lblAlgn val="ctr"/>
        <c:lblOffset val="100"/>
        <c:noMultiLvlLbl val="0"/>
      </c:catAx>
      <c:valAx>
        <c:axId val="17805136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805112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 b="1" i="0" baseline="0">
          <a:solidFill>
            <a:schemeClr val="tx1">
              <a:lumMod val="95000"/>
              <a:lumOff val="5000"/>
            </a:schemeClr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21784-05DA-4CEC-BACD-750E82133DA8}" type="datetimeFigureOut">
              <a:rPr lang="en-US" smtClean="0"/>
              <a:t>7/21/2025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642296-0244-4EAD-B88B-4B6DFCEBFB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06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642296-0244-4EAD-B88B-4B6DFCEBFBB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64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642296-0244-4EAD-B88B-4B6DFCEBFBB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406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F67DC-2C11-4FDC-8B07-229EEFAFE593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4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4A93-7A8C-4BB6-B0CF-D1F80505BB3C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74649-2BFE-4C65-92CE-97A327967EF9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69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F0F18-FE43-4503-B206-4E15084453B0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94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B41A0-DEF0-40E5-A436-3DC0618A6315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9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CACC9-A780-4CB1-8F83-5E0AEF3CA9EF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FEC4D-2EDE-4BD5-8280-36BF0FBC663A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98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9A459-1F94-4EEF-94F6-3FF9DA31F06A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60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A0671-60FF-4CDC-9FAF-C3BB193F74B4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864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E72B0-F6B2-4D27-B527-E0D18E92EF16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514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2F9D6-C043-4572-874E-51B0FF81D27F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2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22163-35A3-404F-9000-79AEF464753B}" type="datetime1">
              <a:rPr lang="en-US" smtClean="0"/>
              <a:pPr/>
              <a:t>7/21/2025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E01DB-66CF-4295-9743-1CC8852FE3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07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05xHqxeeHW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D9915-A218-0967-F155-EB1CFBC13F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/>
              <a:t>RI Business Leaders Alliance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B05B6B-B907-02DA-7813-3D0137623D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4.30.25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8C4C58-325D-F730-ABBE-40FF4871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993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C103A-6525-624D-279C-5BC44DFD2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Exhibit 5: Hospital Expense Categories in RI </a:t>
            </a:r>
            <a:br>
              <a:rPr lang="en-US" b="1" dirty="0"/>
            </a:br>
            <a:r>
              <a:rPr lang="en-US" b="1" dirty="0"/>
              <a:t>1996-2022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E7E4B-956C-AD74-2925-CD4DA892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17562975-5170-CA0F-035D-0AED6B9D3A9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4984" y="1600200"/>
            <a:ext cx="10149840" cy="402907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09A6748-8A12-CFEF-EDBE-BA89F17154DD}"/>
              </a:ext>
            </a:extLst>
          </p:cNvPr>
          <p:cNvSpPr txBox="1"/>
          <p:nvPr/>
        </p:nvSpPr>
        <p:spPr>
          <a:xfrm>
            <a:off x="933552" y="5688726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HCRIS</a:t>
            </a:r>
          </a:p>
        </p:txBody>
      </p:sp>
    </p:spTree>
    <p:extLst>
      <p:ext uri="{BB962C8B-B14F-4D97-AF65-F5344CB8AC3E}">
        <p14:creationId xmlns:p14="http://schemas.microsoft.com/office/powerpoint/2010/main" val="3167470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5FE08-2B71-51AB-69BF-0FB89317C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Need New Metrics to Look Under the Hood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C4A476-A38A-932B-9C03-B87447A4B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05990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Health System Expenses 10% per Year</a:t>
            </a:r>
          </a:p>
          <a:p>
            <a:r>
              <a:rPr lang="en-US" b="1" dirty="0"/>
              <a:t>Nursing Unit Salaries 3% per Year</a:t>
            </a:r>
          </a:p>
          <a:p>
            <a:r>
              <a:rPr lang="en-US" b="1" dirty="0"/>
              <a:t>Health Systems were Formed to</a:t>
            </a:r>
          </a:p>
          <a:p>
            <a:pPr lvl="1"/>
            <a:r>
              <a:rPr lang="en-US" b="1" dirty="0"/>
              <a:t>Remove Senior Management from Day-to-Day Grind.  Why?</a:t>
            </a:r>
          </a:p>
          <a:p>
            <a:pPr lvl="1"/>
            <a:r>
              <a:rPr lang="en-US" b="1" dirty="0"/>
              <a:t>Look Strategically into Future to     Deal with Many of the Issues Facing Hospitals Today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4DCE00-BF5F-8F13-F9C7-FA4586BFC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5114E615-DA57-5367-05F4-96F484DC2E0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9600" y="1600201"/>
            <a:ext cx="5384800" cy="405990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990B4F8-D3DE-8E4B-1D59-59C723099AD4}"/>
              </a:ext>
            </a:extLst>
          </p:cNvPr>
          <p:cNvSpPr txBox="1"/>
          <p:nvPr/>
        </p:nvSpPr>
        <p:spPr>
          <a:xfrm>
            <a:off x="521208" y="5660104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HCRIS</a:t>
            </a:r>
          </a:p>
        </p:txBody>
      </p:sp>
    </p:spTree>
    <p:extLst>
      <p:ext uri="{BB962C8B-B14F-4D97-AF65-F5344CB8AC3E}">
        <p14:creationId xmlns:p14="http://schemas.microsoft.com/office/powerpoint/2010/main" val="2095763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1C2E1-E2A1-F645-2FA1-DB7B1EC8B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Relationship Between High Overhead Cost &amp; Low Ancillary Investment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E1B5546-1712-DF96-74C9-2315B7555FA5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9600" y="1600201"/>
            <a:ext cx="5384800" cy="405990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0BD9332-EDCA-C891-02E8-584C0DAC897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97600" y="1600201"/>
            <a:ext cx="5384800" cy="4059903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324667-897A-540A-03A4-FC6342DC5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03C059-963B-E09B-A90E-322496952D9F}"/>
              </a:ext>
            </a:extLst>
          </p:cNvPr>
          <p:cNvSpPr txBox="1"/>
          <p:nvPr/>
        </p:nvSpPr>
        <p:spPr>
          <a:xfrm>
            <a:off x="530352" y="5719556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HCRIS</a:t>
            </a:r>
          </a:p>
        </p:txBody>
      </p:sp>
    </p:spTree>
    <p:extLst>
      <p:ext uri="{BB962C8B-B14F-4D97-AF65-F5344CB8AC3E}">
        <p14:creationId xmlns:p14="http://schemas.microsoft.com/office/powerpoint/2010/main" val="297951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5DB24-085C-36BC-A3AA-84D1C83BB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Looking AHEAD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474970-88F3-90EE-EE88-72C684220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133087"/>
          </a:xfrm>
        </p:spPr>
        <p:txBody>
          <a:bodyPr>
            <a:normAutofit/>
          </a:bodyPr>
          <a:lstStyle/>
          <a:p>
            <a:r>
              <a:rPr lang="en-US" b="1" dirty="0"/>
              <a:t>Fragility of Hospitals in State</a:t>
            </a:r>
          </a:p>
          <a:p>
            <a:pPr lvl="1"/>
            <a:r>
              <a:rPr lang="en-US" b="1" dirty="0"/>
              <a:t>Financial </a:t>
            </a:r>
          </a:p>
          <a:p>
            <a:pPr lvl="1"/>
            <a:r>
              <a:rPr lang="en-US" b="1" dirty="0"/>
              <a:t>Directional</a:t>
            </a:r>
          </a:p>
          <a:p>
            <a:pPr lvl="2"/>
            <a:r>
              <a:rPr lang="en-US" b="1" dirty="0"/>
              <a:t>Building on old model – expecting transformation</a:t>
            </a:r>
          </a:p>
          <a:p>
            <a:r>
              <a:rPr lang="en-US" b="1" dirty="0"/>
              <a:t>AHEAD Model</a:t>
            </a:r>
          </a:p>
          <a:p>
            <a:pPr lvl="1"/>
            <a:r>
              <a:rPr lang="en-US" b="1" dirty="0"/>
              <a:t>Stabilizes income</a:t>
            </a:r>
          </a:p>
          <a:p>
            <a:pPr lvl="1"/>
            <a:r>
              <a:rPr lang="en-US" b="1" dirty="0"/>
              <a:t>Brings focus to change </a:t>
            </a:r>
          </a:p>
          <a:p>
            <a:pPr lvl="2"/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074D0-9707-3843-20A2-7760F17CE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94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5884B-EFEB-EFA6-70AF-D65EB0A7D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7 Hospital Expense Categories Compared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0331B-BB95-7138-D8F8-B4F2AE5D58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US Total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D072E6-6613-B2AD-E77F-3FF5205BF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RI Total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E987E1-921F-D45D-7A5F-762A1E6BB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C57F23AE-A6C7-4D7B-B59D-343FC482A05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45147146"/>
              </p:ext>
            </p:extLst>
          </p:nvPr>
        </p:nvGraphicFramePr>
        <p:xfrm>
          <a:off x="609600" y="2174875"/>
          <a:ext cx="5386388" cy="3554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C1B6BF7A-4D54-6D3B-0619-89CBAFB28294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80408632"/>
              </p:ext>
            </p:extLst>
          </p:nvPr>
        </p:nvGraphicFramePr>
        <p:xfrm>
          <a:off x="6192838" y="2174875"/>
          <a:ext cx="5389562" cy="3554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94341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D2BCF-D6E1-1E69-9925-284463809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 Family Premiums </a:t>
            </a:r>
            <a:r>
              <a:rPr lang="en-US" b="1" dirty="0">
                <a:solidFill>
                  <a:srgbClr val="FF0000"/>
                </a:solidFill>
              </a:rPr>
              <a:t>28%</a:t>
            </a:r>
            <a:r>
              <a:rPr lang="en-US" b="1" dirty="0"/>
              <a:t> MHHI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246178F-28CB-64D0-D853-FDC0DE15718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9600" y="1600201"/>
            <a:ext cx="5384800" cy="4059903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946372-6E4F-4410-DF58-3FD03934B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059903"/>
          </a:xfrm>
        </p:spPr>
        <p:txBody>
          <a:bodyPr/>
          <a:lstStyle/>
          <a:p>
            <a:r>
              <a:rPr lang="en-US" b="1" dirty="0">
                <a:hlinkClick r:id="rId3"/>
              </a:rPr>
              <a:t>Zack Cooper</a:t>
            </a:r>
            <a:r>
              <a:rPr lang="en-US" b="1" dirty="0"/>
              <a:t>, PhD, Yale School of Public Health</a:t>
            </a:r>
          </a:p>
          <a:p>
            <a:pPr lvl="1"/>
            <a:r>
              <a:rPr lang="en-US" b="1" dirty="0"/>
              <a:t>Higher Prices From Hospital Consolidation</a:t>
            </a:r>
          </a:p>
          <a:p>
            <a:pPr lvl="2"/>
            <a:r>
              <a:rPr lang="en-US" b="1" dirty="0"/>
              <a:t>Lower payroll and employment</a:t>
            </a:r>
          </a:p>
          <a:p>
            <a:pPr lvl="2"/>
            <a:r>
              <a:rPr lang="en-US" b="1" dirty="0"/>
              <a:t>Increases flows into unemployment</a:t>
            </a:r>
          </a:p>
          <a:p>
            <a:pPr lvl="2"/>
            <a:r>
              <a:rPr lang="en-US" b="1" dirty="0"/>
              <a:t>Lowers federal income tax receipts</a:t>
            </a:r>
          </a:p>
          <a:p>
            <a:pPr lvl="2"/>
            <a:r>
              <a:rPr lang="en-US" b="1" dirty="0"/>
              <a:t>Impact is concentrated among lower and middle-income workers.</a:t>
            </a:r>
          </a:p>
          <a:p>
            <a:pPr lvl="2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F31D62-D1EB-784E-5193-0056199E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4C71D2D-D868-F4EB-F2A1-C14948C066A7}"/>
              </a:ext>
            </a:extLst>
          </p:cNvPr>
          <p:cNvSpPr txBox="1"/>
          <p:nvPr/>
        </p:nvSpPr>
        <p:spPr>
          <a:xfrm>
            <a:off x="530352" y="5719556"/>
            <a:ext cx="10406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MEPS-IC</a:t>
            </a:r>
          </a:p>
        </p:txBody>
      </p:sp>
    </p:spTree>
    <p:extLst>
      <p:ext uri="{BB962C8B-B14F-4D97-AF65-F5344CB8AC3E}">
        <p14:creationId xmlns:p14="http://schemas.microsoft.com/office/powerpoint/2010/main" val="236039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D8E83B-9EA8-0CC6-7051-937205B76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6185C9-B423-C17B-AEEA-6B7AA5FD6B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3705" y="2051184"/>
            <a:ext cx="45845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00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88F08-7FE4-E9F5-5339-14B8C423D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 Taxes, Fees, Assessments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b="1" baseline="30000" dirty="0">
                <a:solidFill>
                  <a:srgbClr val="FF0000"/>
                </a:solidFill>
              </a:rPr>
              <a:t>th</a:t>
            </a:r>
            <a:r>
              <a:rPr lang="en-US" b="1" dirty="0"/>
              <a:t> Highest in US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87394D3-C158-7C42-E753-9C7FE4D4358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9600" y="1600201"/>
            <a:ext cx="5384800" cy="4059903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9ED1C6-C90D-A6F7-A03C-B2F6B6E9A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059903"/>
          </a:xfrm>
        </p:spPr>
        <p:txBody>
          <a:bodyPr/>
          <a:lstStyle/>
          <a:p>
            <a:r>
              <a:rPr lang="en-US" b="1" dirty="0"/>
              <a:t>RI is 4</a:t>
            </a:r>
            <a:r>
              <a:rPr lang="en-US" b="1" baseline="30000" dirty="0"/>
              <a:t>th</a:t>
            </a:r>
            <a:r>
              <a:rPr lang="en-US" b="1" dirty="0"/>
              <a:t> highest state for taxes, fees and assessments reported to NAIC.</a:t>
            </a:r>
          </a:p>
          <a:p>
            <a:r>
              <a:rPr lang="en-US" b="1" dirty="0"/>
              <a:t>Medicaid Directed Payments are not reported to the NAIC </a:t>
            </a:r>
            <a:r>
              <a:rPr lang="en-US" b="1"/>
              <a:t>and amount to +/- $240million.</a:t>
            </a:r>
            <a:endParaRPr lang="en-US" b="1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8C024B-7B22-B9D6-6F72-F6BF0E481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2324B7-4A40-83FA-B9B6-5E50C5FC85DF}"/>
              </a:ext>
            </a:extLst>
          </p:cNvPr>
          <p:cNvSpPr txBox="1"/>
          <p:nvPr/>
        </p:nvSpPr>
        <p:spPr>
          <a:xfrm>
            <a:off x="530352" y="5719556"/>
            <a:ext cx="8627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NAIC</a:t>
            </a:r>
          </a:p>
        </p:txBody>
      </p:sp>
    </p:spTree>
    <p:extLst>
      <p:ext uri="{BB962C8B-B14F-4D97-AF65-F5344CB8AC3E}">
        <p14:creationId xmlns:p14="http://schemas.microsoft.com/office/powerpoint/2010/main" val="267162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ECC55-ECB3-39D9-A2CC-6789FE64D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Medical Expenses Represent </a:t>
            </a:r>
            <a:r>
              <a:rPr lang="en-US" b="1" dirty="0">
                <a:solidFill>
                  <a:srgbClr val="FF0000"/>
                </a:solidFill>
              </a:rPr>
              <a:t>88%</a:t>
            </a:r>
            <a:r>
              <a:rPr lang="en-US" b="1" dirty="0"/>
              <a:t> of Total Expenses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FEC192-B25E-3132-2263-D60EF28FB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059903"/>
          </a:xfrm>
        </p:spPr>
        <p:txBody>
          <a:bodyPr/>
          <a:lstStyle/>
          <a:p>
            <a:r>
              <a:rPr lang="en-US" b="1" dirty="0"/>
              <a:t>Affordability is the goal</a:t>
            </a:r>
          </a:p>
          <a:p>
            <a:r>
              <a:rPr lang="en-US" b="1" dirty="0"/>
              <a:t>Every Organization needs to contribute</a:t>
            </a:r>
          </a:p>
          <a:p>
            <a:r>
              <a:rPr lang="en-US" b="1" dirty="0"/>
              <a:t>But the largest expense is medical claims which includes RX</a:t>
            </a:r>
          </a:p>
          <a:p>
            <a:r>
              <a:rPr lang="en-US" b="1" dirty="0"/>
              <a:t>Majority of research says it’s a price issue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D65884-541B-EEDE-4EC1-84C62F5F7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4D253E4-5FC2-23D6-C221-B22177E27E5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9600" y="1600201"/>
            <a:ext cx="5384800" cy="405990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E9AFD15-FD63-EEA7-B605-CBDC8607BE63}"/>
              </a:ext>
            </a:extLst>
          </p:cNvPr>
          <p:cNvSpPr txBox="1"/>
          <p:nvPr/>
        </p:nvSpPr>
        <p:spPr>
          <a:xfrm>
            <a:off x="536448" y="5734945"/>
            <a:ext cx="8627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NAIC</a:t>
            </a:r>
          </a:p>
        </p:txBody>
      </p:sp>
    </p:spTree>
    <p:extLst>
      <p:ext uri="{BB962C8B-B14F-4D97-AF65-F5344CB8AC3E}">
        <p14:creationId xmlns:p14="http://schemas.microsoft.com/office/powerpoint/2010/main" val="44538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4F70C-B602-829D-3340-64D22A11A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NHE Compared to SERFF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A144EE-C957-0470-2887-B53A7E00B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9077" y="1535113"/>
            <a:ext cx="5386917" cy="6397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dirty="0"/>
              <a:t>National Health Expenditures (NHE)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DB001C-570D-842F-6364-FC656FED37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br>
              <a:rPr lang="en-US" dirty="0"/>
            </a:br>
            <a:r>
              <a:rPr lang="en-US" dirty="0"/>
              <a:t>System Electronic Rate &amp; Form Filing (SERFF)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777C09-49E7-C481-12DE-2652269FB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CE72D42E-456E-4008-8E2A-B6A635AADBB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36918262"/>
              </p:ext>
            </p:extLst>
          </p:nvPr>
        </p:nvGraphicFramePr>
        <p:xfrm>
          <a:off x="609600" y="2174875"/>
          <a:ext cx="5386388" cy="3512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CE72D42E-456E-4008-8E2A-B6A635AADBB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2236003"/>
              </p:ext>
            </p:extLst>
          </p:nvPr>
        </p:nvGraphicFramePr>
        <p:xfrm>
          <a:off x="559594" y="2174875"/>
          <a:ext cx="5486400" cy="3424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5" name="Content Placeholder 24">
            <a:extLst>
              <a:ext uri="{FF2B5EF4-FFF2-40B4-BE49-F238E27FC236}">
                <a16:creationId xmlns:a16="http://schemas.microsoft.com/office/drawing/2014/main" id="{CD279059-2C5A-CC2A-A889-0FA7700D151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691877549"/>
              </p:ext>
            </p:extLst>
          </p:nvPr>
        </p:nvGraphicFramePr>
        <p:xfrm>
          <a:off x="6192838" y="2174875"/>
          <a:ext cx="5389562" cy="3424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FF1A0437-6742-5848-D0EA-51856D92E57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6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DF70F-4D88-A561-3E37-8D3F1F008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900" b="1" dirty="0"/>
              <a:t>Hospital Expenses in RI are </a:t>
            </a:r>
            <a:r>
              <a:rPr lang="en-US" sz="3900" b="1" dirty="0">
                <a:solidFill>
                  <a:srgbClr val="FF0000"/>
                </a:solidFill>
              </a:rPr>
              <a:t>50%</a:t>
            </a:r>
            <a:r>
              <a:rPr lang="en-US" sz="3900" b="1" dirty="0"/>
              <a:t> of Medical Expenses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C819F6C-DD94-F1D3-F7A6-2B058036BFF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9600" y="1600201"/>
            <a:ext cx="5384800" cy="4114799"/>
          </a:xfrm>
          <a:prstGeom prst="rect">
            <a:avLst/>
          </a:prstGeo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8680F-5250-5ABC-F90D-993042E885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577182"/>
            <a:ext cx="5384800" cy="4114799"/>
          </a:xfrm>
        </p:spPr>
        <p:txBody>
          <a:bodyPr/>
          <a:lstStyle/>
          <a:p>
            <a:r>
              <a:rPr lang="en-US" b="1" dirty="0"/>
              <a:t>Most looked at outpatient</a:t>
            </a:r>
          </a:p>
          <a:p>
            <a:r>
              <a:rPr lang="en-US" b="1" dirty="0"/>
              <a:t>Inpatient expenses running at 3-5% per Year</a:t>
            </a:r>
          </a:p>
          <a:p>
            <a:r>
              <a:rPr lang="en-US" b="1" dirty="0"/>
              <a:t>Value asks the question what is it buying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E99489-64F0-9D87-7D36-279C248C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FC52262-6351-1C0D-E032-8855136CC456}"/>
              </a:ext>
            </a:extLst>
          </p:cNvPr>
          <p:cNvSpPr txBox="1"/>
          <p:nvPr/>
        </p:nvSpPr>
        <p:spPr>
          <a:xfrm>
            <a:off x="539496" y="5715000"/>
            <a:ext cx="9140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SERFF</a:t>
            </a:r>
          </a:p>
        </p:txBody>
      </p:sp>
    </p:spTree>
    <p:extLst>
      <p:ext uri="{BB962C8B-B14F-4D97-AF65-F5344CB8AC3E}">
        <p14:creationId xmlns:p14="http://schemas.microsoft.com/office/powerpoint/2010/main" val="60272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29598-6352-8AC9-EE8E-8B0934681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Large &amp; Small Group Commercial Health Insurance Members in Rhode Island 2010-2022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528B7F-4E33-A194-D410-628E9D044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01DB-66CF-4295-9743-1CC8852FE30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14474A2-7419-7CA5-83ED-250D65A053E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8216030"/>
              </p:ext>
            </p:extLst>
          </p:nvPr>
        </p:nvGraphicFramePr>
        <p:xfrm>
          <a:off x="1066800" y="1417638"/>
          <a:ext cx="10058400" cy="4243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A0C6E2A1-EBD9-88AE-BF80-57CBBCA164C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47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2288</TotalTime>
  <Words>338</Words>
  <Application>Microsoft Office PowerPoint</Application>
  <PresentationFormat>Widescreen</PresentationFormat>
  <Paragraphs>68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1_Office Theme</vt:lpstr>
      <vt:lpstr>RI Business Leaders Alliance</vt:lpstr>
      <vt:lpstr>7 Hospital Expense Categories Compared</vt:lpstr>
      <vt:lpstr>RI Family Premiums 28% MHHI</vt:lpstr>
      <vt:lpstr>PowerPoint Presentation</vt:lpstr>
      <vt:lpstr>RI Taxes, Fees, Assessments 4th Highest in US</vt:lpstr>
      <vt:lpstr>Medical Expenses Represent 88% of Total Expenses</vt:lpstr>
      <vt:lpstr>NHE Compared to SERFF</vt:lpstr>
      <vt:lpstr>Hospital Expenses in RI are 50% of Medical Expenses</vt:lpstr>
      <vt:lpstr>Large &amp; Small Group Commercial Health Insurance Members in Rhode Island 2010-2022</vt:lpstr>
      <vt:lpstr>Exhibit 5: Hospital Expense Categories in RI  1996-2022</vt:lpstr>
      <vt:lpstr>Need New Metrics to Look Under the Hood</vt:lpstr>
      <vt:lpstr>Relationship Between High Overhead Cost &amp; Low Ancillary Investment</vt:lpstr>
      <vt:lpstr>Looking AHEAD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Albert Charbonneau</dc:creator>
  <cp:lastModifiedBy>Albert Charbonneau</cp:lastModifiedBy>
  <cp:revision>15</cp:revision>
  <dcterms:created xsi:type="dcterms:W3CDTF">2024-09-26T19:51:39Z</dcterms:created>
  <dcterms:modified xsi:type="dcterms:W3CDTF">2025-07-21T14:10:45Z</dcterms:modified>
</cp:coreProperties>
</file>